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12.jpeg" ContentType="image/jpeg"/>
  <Override PartName="/ppt/media/image11.jpeg" ContentType="image/jpeg"/>
  <Override PartName="/ppt/media/image10.jpeg" ContentType="image/jpeg"/>
  <Override PartName="/ppt/media/image9.png" ContentType="image/png"/>
  <Override PartName="/ppt/media/image15.jpeg" ContentType="image/jpeg"/>
  <Override PartName="/ppt/media/image8.png" ContentType="image/png"/>
  <Override PartName="/ppt/media/image7.png" ContentType="image/png"/>
  <Override PartName="/ppt/media/image6.png" ContentType="image/png"/>
  <Override PartName="/ppt/media/image14.jpeg" ContentType="image/jpeg"/>
  <Override PartName="/ppt/media/image5.png" ContentType="image/png"/>
  <Override PartName="/ppt/media/image4.png" ContentType="image/png"/>
  <Override PartName="/ppt/media/image3.png" ContentType="image/png"/>
  <Override PartName="/ppt/media/image13.jpeg" ContentType="image/jpeg"/>
  <Override PartName="/ppt/media/image2.png" ContentType="image/png"/>
  <Override PartName="/ppt/media/image1.png" ContentType="image/png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49360" y="3736080"/>
            <a:ext cx="8056080" cy="1500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49360" y="2403000"/>
            <a:ext cx="8056080" cy="63144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49360" y="3736080"/>
            <a:ext cx="8056080" cy="1500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7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49360" y="3736080"/>
            <a:ext cx="8056080" cy="150012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549360" y="2403000"/>
            <a:ext cx="8056080" cy="63144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pic>
        <p:nvPicPr>
          <p:cNvPr id="116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  <p:pic>
        <p:nvPicPr>
          <p:cNvPr id="117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37440" y="3736080"/>
            <a:ext cx="1879560" cy="14997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49360" y="2403000"/>
            <a:ext cx="8056080" cy="6314400"/>
          </a:xfrm>
          <a:prstGeom prst="rect">
            <a:avLst/>
          </a:prstGeom>
        </p:spPr>
        <p:txBody>
          <a:bodyPr wrap="none"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4936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149976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7480" y="451980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2240"/>
          </a:xfrm>
          <a:prstGeom prst="rect">
            <a:avLst/>
          </a:prstGeom>
        </p:spPr>
        <p:txBody>
          <a:bodyPr wrap="none"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7480" y="3736080"/>
            <a:ext cx="393120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49360" y="4519800"/>
            <a:ext cx="8056080" cy="715320"/>
          </a:xfrm>
          <a:prstGeom prst="rect">
            <a:avLst/>
          </a:prstGeom>
        </p:spPr>
        <p:txBody>
          <a:bodyPr wrap="none"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1328040" y="1295280"/>
            <a:ext cx="6487200" cy="3152520"/>
          </a:xfrm>
          <a:prstGeom prst="rect">
            <a:avLst/>
          </a:prstGeom>
          <a:noFill/>
          <a:ln w="3240">
            <a:solidFill>
              <a:srgbClr val="ffffff"/>
            </a:solidFill>
            <a:round/>
          </a:ln>
        </p:spPr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323000" y="1523880"/>
            <a:ext cx="6497640" cy="172440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News Gothic MT"/>
              </a:rPr>
              <a:t>Pulse para editar el formato del texto de títuloClick to edit Master title style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629680" y="6275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es-ES" sz="1200">
                <a:solidFill>
                  <a:srgbClr val="ffffff"/>
                </a:solidFill>
                <a:latin typeface="News Gothic MT"/>
              </a:rPr>
              <a:t>17/06/16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264600" y="6275520"/>
            <a:ext cx="48405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898040" y="6275520"/>
            <a:ext cx="990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CAA198E-57E4-429F-8B8A-799AB6E370BC}" type="slidenum">
              <a:rPr lang="es-ES" sz="3600">
                <a:solidFill>
                  <a:srgbClr val="ffffff"/>
                </a:solidFill>
                <a:latin typeface="News Gothic MT"/>
              </a:rPr>
              <a:t>&lt;número&gt;</a:t>
            </a:fld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rIns="0" tIns="0" bIns="0"/>
          <a:p>
            <a:pPr>
              <a:buSzPct val="25000"/>
              <a:buFont typeface="StarSymbol"/>
              <a:buChar char=""/>
            </a:pPr>
            <a:r>
              <a:rPr lang="es-ES"/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/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/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/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/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/>
              <a:t>Sexto nivel del esquema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s-ES"/>
              <a:t>Séptimo nivel del 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49360" y="107640"/>
            <a:ext cx="8042040" cy="13366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News Gothic MT"/>
              </a:rPr>
              <a:t>Pulse para editar el formato del texto de títuloClick to edit Master title style</a:t>
            </a:r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49360" y="1600200"/>
            <a:ext cx="8042040" cy="434304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Sexto nivel del esquema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Séptimo nivel del esquemaClick to edit Master text styles</a:t>
            </a:r>
            <a:endParaRPr/>
          </a:p>
          <a:p>
            <a:pPr lvl="1"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200">
                <a:solidFill>
                  <a:srgbClr val="595959"/>
                </a:solidFill>
                <a:latin typeface="News Gothic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000">
                <a:solidFill>
                  <a:srgbClr val="595959"/>
                </a:solidFill>
                <a:latin typeface="News Gothic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>
                <a:solidFill>
                  <a:srgbClr val="595959"/>
                </a:solidFill>
                <a:latin typeface="News Gothic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>
                <a:solidFill>
                  <a:srgbClr val="595959"/>
                </a:solidFill>
                <a:latin typeface="News Gothic MT"/>
              </a:rPr>
              <a:t>Fifth level</a:t>
            </a:r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5629680" y="6275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es-ES" sz="1200">
                <a:solidFill>
                  <a:srgbClr val="ffffff"/>
                </a:solidFill>
                <a:latin typeface="News Gothic MT"/>
              </a:rPr>
              <a:t>17/06/16</a:t>
            </a:r>
            <a:endParaRPr/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264600" y="6275520"/>
            <a:ext cx="48405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7898040" y="6275520"/>
            <a:ext cx="990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1A02824-3A8B-4550-B487-D05E7B709027}" type="slidenum">
              <a:rPr lang="es-ES" sz="3600">
                <a:solidFill>
                  <a:srgbClr val="ffffff"/>
                </a:solidFill>
                <a:latin typeface="News Gothic MT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49360" y="240300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News Gothic MT"/>
              </a:rPr>
              <a:t>Pulse para editar el formato del texto de títuloClick to edit Master title style</a:t>
            </a:r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49360" y="3736080"/>
            <a:ext cx="8056080" cy="1499760"/>
          </a:xfrm>
          <a:prstGeom prst="rect">
            <a:avLst/>
          </a:prstGeom>
        </p:spPr>
        <p:txBody>
          <a:bodyPr/>
          <a:p>
            <a:pPr>
              <a:buSzPct val="25000"/>
              <a:buFont typeface="StarSymbol"/>
              <a:buChar char=""/>
            </a:pPr>
            <a:r>
              <a:rPr lang="es-ES">
                <a:solidFill>
                  <a:srgbClr val="8b8b8b"/>
                </a:solidFill>
                <a:latin typeface="News Gothic MT"/>
              </a:rPr>
              <a:t>Pulse para editar el formato de esquema del texto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s-ES">
                <a:solidFill>
                  <a:srgbClr val="8b8b8b"/>
                </a:solidFill>
                <a:latin typeface="News Gothic MT"/>
              </a:rPr>
              <a:t>Segundo nivel del esquema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s-ES">
                <a:solidFill>
                  <a:srgbClr val="8b8b8b"/>
                </a:solidFill>
                <a:latin typeface="News Gothic MT"/>
              </a:rPr>
              <a:t>Tercer nivel del esquema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s-ES">
                <a:solidFill>
                  <a:srgbClr val="8b8b8b"/>
                </a:solidFill>
                <a:latin typeface="News Gothic MT"/>
              </a:rPr>
              <a:t>Cuarto nivel del esquema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s-ES">
                <a:solidFill>
                  <a:srgbClr val="8b8b8b"/>
                </a:solidFill>
                <a:latin typeface="News Gothic MT"/>
              </a:rPr>
              <a:t>Quinto nivel del esquema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s-ES">
                <a:solidFill>
                  <a:srgbClr val="8b8b8b"/>
                </a:solidFill>
                <a:latin typeface="News Gothic MT"/>
              </a:rPr>
              <a:t>Sexto nivel del esquema</a:t>
            </a:r>
            <a:endParaRPr/>
          </a:p>
          <a:p>
            <a:pPr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Séptimo nivel del esquemaClick to edit Master text styles</a:t>
            </a:r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dt"/>
          </p:nvPr>
        </p:nvSpPr>
        <p:spPr>
          <a:xfrm>
            <a:off x="5629680" y="6275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r>
              <a:rPr lang="es-ES" sz="1200">
                <a:solidFill>
                  <a:srgbClr val="ffffff"/>
                </a:solidFill>
                <a:latin typeface="News Gothic MT"/>
              </a:rPr>
              <a:t>17/06/16</a:t>
            </a:r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ftr"/>
          </p:nvPr>
        </p:nvSpPr>
        <p:spPr>
          <a:xfrm>
            <a:off x="264600" y="6275520"/>
            <a:ext cx="484056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sldNum"/>
          </p:nvPr>
        </p:nvSpPr>
        <p:spPr>
          <a:xfrm>
            <a:off x="7898040" y="6275520"/>
            <a:ext cx="990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D2094B6-8E57-4172-AB5C-67A0ADF4118C}" type="slidenum">
              <a:rPr lang="es-ES" sz="3600">
                <a:solidFill>
                  <a:srgbClr val="ffffff"/>
                </a:solidFill>
                <a:latin typeface="News Gothic MT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5.jpeg"/><Relationship Id="rId2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331640" y="2061000"/>
            <a:ext cx="6497640" cy="172440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1" i="1" lang="es-ES" sz="4600" u="sng">
                <a:solidFill>
                  <a:srgbClr val="000000"/>
                </a:solidFill>
                <a:latin typeface="Desdemona"/>
              </a:rPr>
              <a:t>PARAFARMACIA MONTSERRAT </a:t>
            </a:r>
            <a:endParaRPr/>
          </a:p>
        </p:txBody>
      </p:sp>
      <p:pic>
        <p:nvPicPr>
          <p:cNvPr id="119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79640" y="260640"/>
            <a:ext cx="2195280" cy="2456280"/>
          </a:xfrm>
          <a:prstGeom prst="rect">
            <a:avLst/>
          </a:prstGeom>
          <a:ln>
            <a:noFill/>
          </a:ln>
        </p:spPr>
      </p:pic>
      <p:pic>
        <p:nvPicPr>
          <p:cNvPr id="120" name="Picture 2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6804360" y="188640"/>
            <a:ext cx="2195280" cy="2456280"/>
          </a:xfrm>
          <a:prstGeom prst="rect">
            <a:avLst/>
          </a:prstGeom>
          <a:ln>
            <a:noFill/>
          </a:ln>
        </p:spPr>
      </p:pic>
      <p:pic>
        <p:nvPicPr>
          <p:cNvPr id="121" name="Picture 2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79640" y="4077000"/>
            <a:ext cx="2195280" cy="2456280"/>
          </a:xfrm>
          <a:prstGeom prst="rect">
            <a:avLst/>
          </a:prstGeom>
          <a:ln>
            <a:noFill/>
          </a:ln>
        </p:spPr>
      </p:pic>
      <p:pic>
        <p:nvPicPr>
          <p:cNvPr id="122" name="Picture 2" descr=""/>
          <p:cNvPicPr/>
          <p:nvPr/>
        </p:nvPicPr>
        <p:blipFill>
          <a:blip r:embed="rId4"/>
          <a:stretch>
            <a:fillRect/>
          </a:stretch>
        </p:blipFill>
        <p:spPr>
          <a:xfrm>
            <a:off x="6804360" y="4077000"/>
            <a:ext cx="2195280" cy="24562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49360" y="107640"/>
            <a:ext cx="8042040" cy="13366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INDICE</a:t>
            </a:r>
            <a:r>
              <a:rPr lang="es-ES" sz="4600">
                <a:solidFill>
                  <a:srgbClr val="2c7c9f"/>
                </a:solidFill>
                <a:latin typeface="News Gothic MT"/>
              </a:rPr>
              <a:t>:</a:t>
            </a: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549360" y="1600200"/>
            <a:ext cx="8042040" cy="43430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1.Planificación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2.Localización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3.Clientes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4.Publicidad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5.Plantilla de trabajadores</a:t>
            </a:r>
            <a:endParaRPr/>
          </a:p>
          <a:p>
            <a:pPr>
              <a:lnSpc>
                <a:spcPct val="100000"/>
              </a:lnSpc>
              <a:buSzPct val="25000"/>
              <a:buFont typeface="Wingdings 2" charset="2"/>
              <a:buChar char=""/>
            </a:pPr>
            <a:r>
              <a:rPr lang="es-ES" sz="2400">
                <a:solidFill>
                  <a:srgbClr val="595959"/>
                </a:solidFill>
                <a:latin typeface="News Gothic MT"/>
              </a:rPr>
              <a:t>6.Recursos económicos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467640" y="18864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1.PLANIFICACIÓN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323640" y="1700640"/>
            <a:ext cx="8568720" cy="4680000"/>
          </a:xfrm>
          <a:prstGeom prst="rect">
            <a:avLst/>
          </a:prstGeom>
        </p:spPr>
        <p:txBody>
          <a:bodyPr/>
          <a:p>
            <a:pPr algn="just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*SATISFACCIÓN: </a:t>
            </a:r>
            <a:r>
              <a:rPr lang="es-ES">
                <a:solidFill>
                  <a:srgbClr val="8b8b8b"/>
                </a:solidFill>
                <a:latin typeface="News Gothic MT"/>
              </a:rPr>
              <a:t>Podremos saber la opinion de nuestros clientes ya que les haremos unas breves enquestas sobre el trato i nuestros productos de modo que sabremos cual es el grado de satisfacción.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*COMPETENCIA: </a:t>
            </a:r>
            <a:r>
              <a:rPr lang="es-ES">
                <a:solidFill>
                  <a:srgbClr val="8b8b8b"/>
                </a:solidFill>
                <a:latin typeface="News Gothic MT"/>
              </a:rPr>
              <a:t>Ofrecer descuentos i promociones notables i competentes al principio para que la gente conozca el nuevo establecimiento y a ser atentas con el cliente y dar muestras por cada compra o por un importe mínimo ofrecer tambien descuentos en proximas compras para asegurarnos de que volverá i saldrá satisfecho.</a:t>
            </a:r>
            <a:endParaRPr/>
          </a:p>
          <a:p>
            <a:pPr algn="just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Y además permanecerá abierta los 365 días del año las 24h.</a:t>
            </a:r>
            <a:endParaRPr/>
          </a:p>
          <a:p>
            <a:pPr algn="just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 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*IDENTIFICACIÓN: </a:t>
            </a:r>
            <a:r>
              <a:rPr lang="es-ES">
                <a:solidFill>
                  <a:srgbClr val="8b8b8b"/>
                </a:solidFill>
                <a:latin typeface="News Gothic MT"/>
              </a:rPr>
              <a:t>Saber el que gusta mas y se adecua a cada tipo de cliente sabiendo como es y ofrecerle productos adecuados a el.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*ANTICIPACIÓN</a:t>
            </a:r>
            <a:r>
              <a:rPr lang="es-ES">
                <a:solidFill>
                  <a:srgbClr val="8b8b8b"/>
                </a:solidFill>
                <a:latin typeface="News Gothic MT"/>
              </a:rPr>
              <a:t>: Estaremos atentas de cualquier producto nuevo que pueda gustar y lo comercializaremos en cuanto salga y daremos muestras para quela gente pueda problarlo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539640" y="33264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2.LOCALIZACIÓN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1187640" y="1700640"/>
            <a:ext cx="6479640" cy="167292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La parafarmacia estará situada en Olesa de Montserrat, En la calle Lluis Puiganer la cual debes tomar para ir al cap , de ese modo los clientes seran atraidos por ser el establecimiento mas cercano y tener más facilidad para acceder ya que es el local mas proximo al centro medico.</a:t>
            </a:r>
            <a:endParaRPr/>
          </a:p>
        </p:txBody>
      </p:sp>
      <p:pic>
        <p:nvPicPr>
          <p:cNvPr id="129" name="Picture 4" descr=""/>
          <p:cNvPicPr/>
          <p:nvPr/>
        </p:nvPicPr>
        <p:blipFill>
          <a:blip r:embed="rId1"/>
          <a:stretch>
            <a:fillRect/>
          </a:stretch>
        </p:blipFill>
        <p:spPr>
          <a:xfrm rot="16200000">
            <a:off x="3023640" y="1161000"/>
            <a:ext cx="3024000" cy="77043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67640" y="33264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3.CLIENTES</a:t>
            </a: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224640" y="2133000"/>
            <a:ext cx="8919000" cy="403200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Va dirigida a todos los publicos pero especialmente a mujeres , madres y ancianos ya que nuestros productos se basarían en 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*Remedios naturales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*Productos dieteticos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*Productos de puericultura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*Dermofarmacia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*Cosmeticos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*Alimentación para bebés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*Vendas, gasas, tiritas...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*Productos para la lactancia</a:t>
            </a:r>
            <a:endParaRPr/>
          </a:p>
          <a:p>
            <a:pPr>
              <a:lnSpc>
                <a:spcPct val="100000"/>
              </a:lnSpc>
            </a:pPr>
            <a:r>
              <a:rPr b="1" i="1" lang="es-ES">
                <a:solidFill>
                  <a:srgbClr val="000000"/>
                </a:solidFill>
                <a:latin typeface="News Gothic MT"/>
              </a:rPr>
              <a:t>Entre otros productos...</a:t>
            </a:r>
            <a:endParaRPr/>
          </a:p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 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39640" y="40464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4.PUBLICIDAD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827640" y="1700640"/>
            <a:ext cx="7776360" cy="288000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*Promociones de inauguración para crear buenas criticas del nuevo negocio.</a:t>
            </a:r>
            <a:endParaRPr/>
          </a:p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*Descuentos con una targeta con sellos por cada compra mayor a 15 euros  y al completarla recbirían una bonificación de 20 euros en cosmetica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*PUBLICIDAD: REDES SOCIALES, 08640(PERIODICO DE OLESA DE MONTSERRAT), pagina web de parafarmacia Montserrat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  <p:pic>
        <p:nvPicPr>
          <p:cNvPr id="134" name="Picture 2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79640" y="4509000"/>
            <a:ext cx="1945800" cy="2176920"/>
          </a:xfrm>
          <a:prstGeom prst="rect">
            <a:avLst/>
          </a:prstGeom>
          <a:ln>
            <a:noFill/>
          </a:ln>
        </p:spPr>
      </p:pic>
      <p:sp>
        <p:nvSpPr>
          <p:cNvPr id="135" name="CustomShape 3"/>
          <p:cNvSpPr/>
          <p:nvPr/>
        </p:nvSpPr>
        <p:spPr>
          <a:xfrm>
            <a:off x="2195640" y="5301360"/>
            <a:ext cx="6768360" cy="36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s-ES">
                <a:solidFill>
                  <a:srgbClr val="000000"/>
                </a:solidFill>
                <a:latin typeface="News Gothic MT"/>
              </a:rPr>
              <a:t>LOGO OFICIAL DE LA PARAFARMACIA MONTSERRAT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67640" y="404640"/>
            <a:ext cx="8056080" cy="136188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es-ES" sz="4600">
                <a:solidFill>
                  <a:srgbClr val="2c7c9f"/>
                </a:solidFill>
                <a:latin typeface="Century Gothic"/>
              </a:rPr>
              <a:t>5.PLANTILLA DE TRABAJADORES</a:t>
            </a:r>
            <a:endParaRPr/>
          </a:p>
        </p:txBody>
      </p:sp>
      <p:sp>
        <p:nvSpPr>
          <p:cNvPr id="137" name="TextShape 2"/>
          <p:cNvSpPr txBox="1"/>
          <p:nvPr/>
        </p:nvSpPr>
        <p:spPr>
          <a:xfrm>
            <a:off x="467640" y="1989000"/>
            <a:ext cx="8056080" cy="4868640"/>
          </a:xfrm>
          <a:prstGeom prst="rect">
            <a:avLst/>
          </a:prstGeom>
        </p:spPr>
        <p:txBody>
          <a:bodyPr/>
          <a:p>
            <a:pPr algn="ctr">
              <a:lnSpc>
                <a:spcPct val="100000"/>
              </a:lnSpc>
            </a:pPr>
            <a:r>
              <a:rPr lang="es-ES">
                <a:solidFill>
                  <a:srgbClr val="8b8b8b"/>
                </a:solidFill>
                <a:latin typeface="News Gothic MT"/>
              </a:rPr>
              <a:t>Los trabajadores de la farmacia tendran que tener conocimientos de cosmetica, dermatología ,de dietetica y parafarmacia en general. Con un buen ambiente de trabajo, con profesionalidad y un buen trato con el publico.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Nuestra plantilla se basaría en :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-Propietarias i tecnicas en farmacia y parafarmacia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-4 tecnicos de farmacia y parafarmacia (Para el intercambio de turnos , sustituciones y turnos de noche.)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-1 Especialista en dermatología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-2 especialistas en cosmetica y higiene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es-ES">
                <a:solidFill>
                  <a:srgbClr val="8b8b8b"/>
                </a:solidFill>
                <a:latin typeface="News Gothic MT"/>
              </a:rPr>
              <a:t>-3 especialistas en dietetica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